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24"/>
  </p:notesMasterIdLst>
  <p:sldIdLst>
    <p:sldId id="257" r:id="rId2"/>
    <p:sldId id="256" r:id="rId3"/>
    <p:sldId id="282" r:id="rId4"/>
    <p:sldId id="283" r:id="rId5"/>
    <p:sldId id="258" r:id="rId6"/>
    <p:sldId id="279" r:id="rId7"/>
    <p:sldId id="280" r:id="rId8"/>
    <p:sldId id="281" r:id="rId9"/>
    <p:sldId id="290" r:id="rId10"/>
    <p:sldId id="286" r:id="rId11"/>
    <p:sldId id="285" r:id="rId12"/>
    <p:sldId id="287" r:id="rId13"/>
    <p:sldId id="289" r:id="rId14"/>
    <p:sldId id="259" r:id="rId15"/>
    <p:sldId id="264" r:id="rId16"/>
    <p:sldId id="260" r:id="rId17"/>
    <p:sldId id="284" r:id="rId18"/>
    <p:sldId id="265" r:id="rId19"/>
    <p:sldId id="262" r:id="rId20"/>
    <p:sldId id="261" r:id="rId21"/>
    <p:sldId id="263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353AF6F-8869-4038-ACBB-24B7EE94AAF8}">
          <p14:sldIdLst>
            <p14:sldId id="257"/>
            <p14:sldId id="256"/>
            <p14:sldId id="282"/>
            <p14:sldId id="283"/>
            <p14:sldId id="258"/>
            <p14:sldId id="279"/>
            <p14:sldId id="280"/>
            <p14:sldId id="281"/>
            <p14:sldId id="290"/>
            <p14:sldId id="286"/>
            <p14:sldId id="285"/>
            <p14:sldId id="287"/>
            <p14:sldId id="289"/>
            <p14:sldId id="259"/>
            <p14:sldId id="264"/>
            <p14:sldId id="260"/>
            <p14:sldId id="284"/>
            <p14:sldId id="265"/>
            <p14:sldId id="262"/>
            <p14:sldId id="261"/>
            <p14:sldId id="263"/>
            <p14:sldId id="278"/>
          </p14:sldIdLst>
        </p14:section>
        <p14:section name="Untitled Section" id="{877045EC-0822-40ED-B5FB-025E46BCF20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48681" autoAdjust="0"/>
  </p:normalViewPr>
  <p:slideViewPr>
    <p:cSldViewPr>
      <p:cViewPr varScale="1">
        <p:scale>
          <a:sx n="32" d="100"/>
          <a:sy n="32" d="100"/>
        </p:scale>
        <p:origin x="45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36F6E-39BD-41C8-BB1E-A21F54D79611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B6187-09A7-4796-9D84-0FD62D9FD5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94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how the medicine wheel fits in with psychiatric nurses view of wholistic health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0A40CD-89B5-4A7C-9D96-3B7B794741D9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12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D9BB4A-A59F-4890-8951-2133C1B2EFEC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52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9247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775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https://www.cs.mcgill.ca/~rwest/link-suggestion/wpcd_2008-09_augmented/wp/l/List_of_indigenous_peoples.htm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6227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9713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430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0648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F54C05-248B-463A-B4E4-A8FEA6E753FF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30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C7A8C6-389F-4B2B-92B9-13CAE1BFE720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547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9477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8629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8051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346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1115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B6187-09A7-4796-9D84-0FD62D9FD579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242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39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291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1052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7255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4488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6289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762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87398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26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517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10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AED96-BDED-4AF9-B607-0995889E2FB9}" type="datetimeFigureOut">
              <a:rPr lang="en-CA" smtClean="0"/>
              <a:t>2018-11-20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B1F3A-A7E5-4DC1-B334-A74F9F158B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789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aamirah/east-coast-village-outreac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019800"/>
            <a:ext cx="4040188" cy="533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Psychiatric nursing framework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3553829"/>
              </p:ext>
            </p:extLst>
          </p:nvPr>
        </p:nvGraphicFramePr>
        <p:xfrm>
          <a:off x="1447800" y="304800"/>
          <a:ext cx="76962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Document" r:id="rId4" imgW="7467270" imgH="6197315" progId="Word.Document.12">
                  <p:embed/>
                </p:oleObj>
              </mc:Choice>
              <mc:Fallback>
                <p:oleObj name="Document" r:id="rId4" imgW="7467270" imgH="619731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04800"/>
                        <a:ext cx="7696200" cy="57912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31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Wholistic Health Wheel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psychiatric nurses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Psychiatric Nursing Wholistic Health wheel</a:t>
            </a:r>
          </a:p>
        </p:txBody>
      </p:sp>
    </p:spTree>
    <p:extLst>
      <p:ext uri="{BB962C8B-B14F-4D97-AF65-F5344CB8AC3E}">
        <p14:creationId xmlns:p14="http://schemas.microsoft.com/office/powerpoint/2010/main" val="162093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Wholistic health 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537" indent="0">
              <a:buNone/>
            </a:pPr>
            <a:r>
              <a:rPr lang="en-US" sz="2400" dirty="0"/>
              <a:t>            Health is viewed in wholistic terms. </a:t>
            </a:r>
          </a:p>
          <a:p>
            <a:endParaRPr lang="en-US" sz="2400" dirty="0"/>
          </a:p>
          <a:p>
            <a:pPr marL="109537" indent="0">
              <a:buNone/>
            </a:pPr>
            <a:r>
              <a:rPr lang="en-US" sz="2400" dirty="0"/>
              <a:t>The term  “wholistic health” is adopted from a Philosophy to Health Care (Regina Qu’Appelle Health Region, 2008) by Saskatchewan First Nations and Metis Health office which acknowledges that health includes a number of interconnected components.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36976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Wholistic Health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en-US" sz="2800" dirty="0"/>
              <a:t>These beliefs of  health are congruent with the beliefs of the Psychiatric Nursing program faculty and staff. Health is viewed as a combination of the interrelated parts, with the different parts individually considered. (Psychiatric Nursing Program Student handbook).</a:t>
            </a:r>
            <a:endParaRPr lang="en-CA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1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3733800"/>
          </a:xfrm>
        </p:spPr>
        <p:txBody>
          <a:bodyPr>
            <a:normAutofit/>
          </a:bodyPr>
          <a:lstStyle/>
          <a:p>
            <a:pPr eaLnBrk="1" hangingPunct="1"/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                        Wholistic Health Wheel</a:t>
            </a:r>
            <a:endParaRPr lang="en-US" sz="1600" i="1" u="sng" dirty="0"/>
          </a:p>
        </p:txBody>
      </p:sp>
      <p:sp>
        <p:nvSpPr>
          <p:cNvPr id="4099" name="Content Placeholder 1"/>
          <p:cNvSpPr>
            <a:spLocks noGrp="1"/>
          </p:cNvSpPr>
          <p:nvPr>
            <p:ph idx="1"/>
          </p:nvPr>
        </p:nvSpPr>
        <p:spPr>
          <a:xfrm>
            <a:off x="0" y="4419600"/>
            <a:ext cx="9144000" cy="24384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dirty="0"/>
              <a:t>Based on the First Nation’s Medicine Wheel representing harmony </a:t>
            </a:r>
          </a:p>
          <a:p>
            <a:pPr eaLnBrk="1" hangingPunct="1"/>
            <a:r>
              <a:rPr lang="en-US" sz="2800" dirty="0"/>
              <a:t>It is considered a major symbol of peaceful interaction.</a:t>
            </a:r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>
              <a:buFont typeface="Arial" charset="0"/>
              <a:buNone/>
            </a:pPr>
            <a:r>
              <a:rPr lang="en-US" sz="2000" dirty="0"/>
              <a:t>			</a:t>
            </a:r>
          </a:p>
          <a:p>
            <a:pPr eaLnBrk="1" hangingPunct="1">
              <a:buFont typeface="Arial" charset="0"/>
              <a:buNone/>
            </a:pPr>
            <a:r>
              <a:rPr lang="en-US" sz="2000" dirty="0"/>
              <a:t>				</a:t>
            </a:r>
          </a:p>
        </p:txBody>
      </p:sp>
      <p:pic>
        <p:nvPicPr>
          <p:cNvPr id="4100" name="Content Placeholder 3" descr="medwheel_bi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609600"/>
            <a:ext cx="5410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44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br>
              <a:rPr lang="en-CA" sz="3200" dirty="0"/>
            </a:br>
            <a:r>
              <a:rPr lang="en-CA" sz="3200" dirty="0"/>
              <a:t>The Mystery of the Medicine Wheel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Autofit/>
          </a:bodyPr>
          <a:lstStyle/>
          <a:p>
            <a:r>
              <a:rPr lang="en-US" sz="2400" dirty="0"/>
              <a:t>Despite their physical existence, there is a lot </a:t>
            </a:r>
          </a:p>
          <a:p>
            <a:pPr marL="0" indent="0">
              <a:buNone/>
            </a:pPr>
            <a:r>
              <a:rPr lang="en-US" sz="2400" dirty="0"/>
              <a:t>of mystery that surrounds the medicine wheel as no written records to their purpose has been found.</a:t>
            </a:r>
          </a:p>
          <a:p>
            <a:endParaRPr lang="en-US" sz="2400" b="1" dirty="0"/>
          </a:p>
          <a:p>
            <a:r>
              <a:rPr lang="en-US" sz="2400" b="1" dirty="0"/>
              <a:t>Two theories exist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b="1" dirty="0"/>
              <a:t>	A. </a:t>
            </a:r>
            <a:r>
              <a:rPr lang="en-US" sz="2400" dirty="0"/>
              <a:t>The wheels contain significant stellar and cosmological alignments</a:t>
            </a:r>
            <a:br>
              <a:rPr lang="en-US" sz="2400" dirty="0"/>
            </a:br>
            <a:endParaRPr lang="en-US" sz="2400" dirty="0"/>
          </a:p>
          <a:p>
            <a:pPr>
              <a:buNone/>
            </a:pPr>
            <a:r>
              <a:rPr lang="en-US" sz="2400" b="1" dirty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249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90600"/>
          </a:xfrm>
        </p:spPr>
        <p:txBody>
          <a:bodyPr>
            <a:normAutofit/>
          </a:bodyPr>
          <a:lstStyle/>
          <a:p>
            <a:r>
              <a:rPr lang="en-CA" sz="2800" dirty="0"/>
              <a:t>The Second Theory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8" y="1600200"/>
            <a:ext cx="7086601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B. The medicine wheel was used  in the performance  of specific rituals and ceremonies. 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Medicine wheels are still used today in many Indigenous ceremonies and teachings.</a:t>
            </a:r>
          </a:p>
          <a:p>
            <a:endParaRPr lang="en-US" sz="2400" dirty="0"/>
          </a:p>
          <a:p>
            <a:r>
              <a:rPr lang="en-US" sz="2400" dirty="0"/>
              <a:t>There are approximately </a:t>
            </a:r>
            <a:r>
              <a:rPr lang="en-US" sz="2400" b="1" dirty="0"/>
              <a:t>370 million Indigenous people</a:t>
            </a:r>
            <a:r>
              <a:rPr lang="en-US" sz="2400" dirty="0"/>
              <a:t> in the world, belonging to </a:t>
            </a:r>
            <a:r>
              <a:rPr lang="en-US" sz="2400" b="1" dirty="0"/>
              <a:t>5,000</a:t>
            </a:r>
            <a:r>
              <a:rPr lang="en-US" sz="2400" dirty="0"/>
              <a:t> different groups, in 90 countries worldwide.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7329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/>
              <a:t>Archeologists and the Medicine Wheel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rmAutofit/>
          </a:bodyPr>
          <a:lstStyle/>
          <a:p>
            <a:r>
              <a:rPr lang="en-US" sz="2800" dirty="0"/>
              <a:t>Erecting massive stone structures is a </a:t>
            </a:r>
          </a:p>
          <a:p>
            <a:pPr marL="0" indent="0">
              <a:buNone/>
            </a:pPr>
            <a:r>
              <a:rPr lang="en-US" sz="2800" dirty="0"/>
              <a:t>well-documented activity of ancient man,</a:t>
            </a:r>
          </a:p>
          <a:p>
            <a:pPr marL="0" indent="0">
              <a:buNone/>
            </a:pPr>
            <a:r>
              <a:rPr lang="en-US" sz="2800" dirty="0"/>
              <a:t> from the Egyptian Pyramids to Stonehenge,</a:t>
            </a:r>
          </a:p>
          <a:p>
            <a:pPr marL="0" indent="0">
              <a:buNone/>
            </a:pPr>
            <a:r>
              <a:rPr lang="en-US" sz="2800" dirty="0"/>
              <a:t> and the First Nation’s tribes  of North America.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What separates the Medicine Wheel structure from the others is that the stones have been laid down on the earth rather than constructing towering stone monoliths.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216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844674"/>
          </a:xfrm>
        </p:spPr>
        <p:txBody>
          <a:bodyPr>
            <a:normAutofit/>
          </a:bodyPr>
          <a:lstStyle/>
          <a:p>
            <a:r>
              <a:rPr lang="en-US" b="1" dirty="0"/>
              <a:t>Greek Medicine Wheel </a:t>
            </a:r>
            <a:br>
              <a:rPr lang="en-US" dirty="0"/>
            </a:br>
            <a:r>
              <a:rPr lang="en-US" sz="3100" dirty="0"/>
              <a:t>Many traditional healing systems have some type of medicine wheel teaching</a:t>
            </a:r>
          </a:p>
        </p:txBody>
      </p:sp>
      <p:pic>
        <p:nvPicPr>
          <p:cNvPr id="7170" name="Picture 2" descr="Greek Medicine Whee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2524918"/>
            <a:ext cx="6781800" cy="433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363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medicine wheel of the dagara              www.eastcoastvillage.org   518.658.0122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023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African Medicine Wheel of the </a:t>
            </a:r>
            <a:r>
              <a:rPr lang="en-US" dirty="0" err="1"/>
              <a:t>Dagara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828800"/>
            <a:ext cx="6347714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https://www.slideshare.net/aamirah/east-coast-village-outreach</a:t>
            </a:r>
            <a:endParaRPr lang="en-US" dirty="0"/>
          </a:p>
          <a:p>
            <a:endParaRPr lang="en-US" dirty="0"/>
          </a:p>
          <a:p>
            <a:pPr fontAlgn="base"/>
            <a:r>
              <a:rPr lang="en-US" sz="2400" dirty="0"/>
              <a:t>A small country made of sixty tribes speaking as many languages. </a:t>
            </a:r>
          </a:p>
          <a:p>
            <a:pPr fontAlgn="base"/>
            <a:r>
              <a:rPr lang="en-US" sz="2400" dirty="0"/>
              <a:t>The region lies within the Sudanic vegetation belt of the West African savannah called Burkina Faso </a:t>
            </a:r>
          </a:p>
          <a:p>
            <a:pPr fontAlgn="base"/>
            <a:r>
              <a:rPr lang="en-US" sz="2400" dirty="0"/>
              <a:t>The </a:t>
            </a:r>
            <a:r>
              <a:rPr lang="en-US" sz="2400" dirty="0" err="1"/>
              <a:t>Dagara</a:t>
            </a:r>
            <a:r>
              <a:rPr lang="en-US" sz="2400" dirty="0"/>
              <a:t> people live in community. </a:t>
            </a:r>
          </a:p>
          <a:p>
            <a:pPr marL="0" indent="0">
              <a:buNone/>
            </a:pPr>
            <a:r>
              <a:rPr lang="en-US" sz="1400" dirty="0"/>
              <a:t>http://www.sobonfu.com/articles/writings-by-sobonfu-2/the-dagara/</a:t>
            </a:r>
          </a:p>
        </p:txBody>
      </p:sp>
    </p:spTree>
    <p:extLst>
      <p:ext uri="{BB962C8B-B14F-4D97-AF65-F5344CB8AC3E}">
        <p14:creationId xmlns:p14="http://schemas.microsoft.com/office/powerpoint/2010/main" val="3218724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iberian Shamanic Medicine Wheel - Drake Bear Stephen Innerpriz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0" y="0"/>
            <a:ext cx="9146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646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webpages.uidaho.edu/~rfrey/images/116/ya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799"/>
            <a:ext cx="9144000" cy="580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515350" cy="914400"/>
          </a:xfrm>
        </p:spPr>
        <p:txBody>
          <a:bodyPr>
            <a:normAutofit/>
          </a:bodyPr>
          <a:lstStyle/>
          <a:p>
            <a:r>
              <a:rPr lang="en-US" b="1" dirty="0"/>
              <a:t>Tibetan Wheel of Life  </a:t>
            </a:r>
            <a:r>
              <a:rPr lang="en-US" sz="1300" b="1" dirty="0"/>
              <a:t>http://www.webpages.uidaho.edu/~rfrey/116bhavacakra-large.htm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033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66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/>
              <a:t>Concepts of the Wholistic Health Wheel in </a:t>
            </a:r>
            <a:br>
              <a:rPr lang="en-US" sz="2400" dirty="0"/>
            </a:br>
            <a:r>
              <a:rPr lang="en-US" sz="2400" dirty="0"/>
              <a:t>Psychiatric Nursing    </a:t>
            </a:r>
            <a:r>
              <a:rPr lang="en-US" sz="1300" dirty="0"/>
              <a:t>(</a:t>
            </a:r>
            <a:r>
              <a:rPr lang="en-US" sz="1200" dirty="0"/>
              <a:t>based on the Medicine Wheel)</a:t>
            </a:r>
            <a:endParaRPr lang="en-US" sz="1800" i="1" u="sng" dirty="0"/>
          </a:p>
        </p:txBody>
      </p:sp>
      <p:sp>
        <p:nvSpPr>
          <p:cNvPr id="5123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b="1" dirty="0"/>
              <a:t>East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To reflect upon the role of the psychiatric nurse within the collaborative healing relationship</a:t>
            </a:r>
          </a:p>
          <a:p>
            <a:pPr eaLnBrk="1" hangingPunct="1"/>
            <a:r>
              <a:rPr lang="en-US" sz="2400" b="1" dirty="0"/>
              <a:t>South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To describe central beliefs related to wellness that influences traditional people, including First Nations </a:t>
            </a:r>
          </a:p>
          <a:p>
            <a:pPr eaLnBrk="1" hangingPunct="1"/>
            <a:r>
              <a:rPr lang="en-US" sz="2400" b="1" dirty="0"/>
              <a:t>West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Increase awareness and understanding of the meaning of healing</a:t>
            </a:r>
          </a:p>
          <a:p>
            <a:pPr eaLnBrk="1" hangingPunct="1"/>
            <a:r>
              <a:rPr lang="en-US" sz="2400" b="1" dirty="0"/>
              <a:t>North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To seek self-awareness through examining the First Nations’ and other traditional practices 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  </a:t>
            </a:r>
          </a:p>
          <a:p>
            <a:pPr lvl="3" eaLnBrk="1" hangingPunct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2638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Wholistic Health</a:t>
            </a:r>
          </a:p>
        </p:txBody>
      </p:sp>
      <p:sp>
        <p:nvSpPr>
          <p:cNvPr id="15363" name="Content Placeholder 1"/>
          <p:cNvSpPr>
            <a:spLocks noGrp="1"/>
          </p:cNvSpPr>
          <p:nvPr>
            <p:ph idx="1"/>
          </p:nvPr>
        </p:nvSpPr>
        <p:spPr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sz="2800" dirty="0"/>
              <a:t>Incorporates the, mental, emotional, physical and spiritual needs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Needs  can be addressed individually, but all aspects must be considered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39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4119"/>
            <a:ext cx="8015344" cy="1680519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br>
              <a:rPr lang="en-US" dirty="0"/>
            </a:br>
            <a:r>
              <a:rPr lang="en-US" dirty="0"/>
              <a:t>Four Dimensions of Wholistic Health </a:t>
            </a:r>
            <a:br>
              <a:rPr lang="en-US" dirty="0"/>
            </a:br>
            <a:r>
              <a:rPr lang="en-US" dirty="0"/>
              <a:t> Requires us to examine: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The 4 dimensions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/>
              <a:t>Mental Dimension</a:t>
            </a:r>
          </a:p>
          <a:p>
            <a:pPr eaLnBrk="1" hangingPunct="1"/>
            <a:endParaRPr lang="en-US" sz="2800" b="1" dirty="0"/>
          </a:p>
          <a:p>
            <a:pPr eaLnBrk="1" hangingPunct="1"/>
            <a:r>
              <a:rPr lang="en-US" sz="2800" b="1" dirty="0"/>
              <a:t>Emotional Dimension</a:t>
            </a:r>
          </a:p>
          <a:p>
            <a:pPr eaLnBrk="1" hangingPunct="1"/>
            <a:endParaRPr lang="en-US" sz="2800" b="1" dirty="0"/>
          </a:p>
          <a:p>
            <a:pPr eaLnBrk="1" hangingPunct="1"/>
            <a:r>
              <a:rPr lang="en-US" sz="2800" b="1" dirty="0"/>
              <a:t>Physical Dimension</a:t>
            </a:r>
          </a:p>
          <a:p>
            <a:pPr marL="68580" indent="0" eaLnBrk="1" hangingPunct="1">
              <a:buNone/>
            </a:pPr>
            <a:endParaRPr lang="en-US" sz="2800" b="1" dirty="0"/>
          </a:p>
          <a:p>
            <a:pPr eaLnBrk="1" hangingPunct="1"/>
            <a:r>
              <a:rPr lang="en-US" sz="2800" b="1" dirty="0"/>
              <a:t>Spiritual Dimension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27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295400"/>
            <a:ext cx="6347714" cy="4745963"/>
          </a:xfrm>
        </p:spPr>
        <p:txBody>
          <a:bodyPr>
            <a:normAutofit fontScale="47500" lnSpcReduction="20000"/>
          </a:bodyPr>
          <a:lstStyle/>
          <a:p>
            <a:r>
              <a:rPr lang="en-US" sz="5900" b="1" dirty="0"/>
              <a:t>Mental Dimension   </a:t>
            </a:r>
            <a:r>
              <a:rPr lang="en-CA" sz="2800" dirty="0"/>
              <a:t>(not be confused with mental health)</a:t>
            </a:r>
          </a:p>
          <a:p>
            <a:endParaRPr lang="en-CA" sz="2800" dirty="0"/>
          </a:p>
          <a:p>
            <a:endParaRPr lang="en-CA" dirty="0"/>
          </a:p>
          <a:p>
            <a:r>
              <a:rPr lang="en-CA" sz="5900" dirty="0"/>
              <a:t>Awareness of self-concept, relationships with others. Self awareness</a:t>
            </a:r>
          </a:p>
          <a:p>
            <a:pPr marL="0" indent="0">
              <a:buNone/>
            </a:pPr>
            <a:endParaRPr lang="en-CA" sz="5900" dirty="0"/>
          </a:p>
          <a:p>
            <a:r>
              <a:rPr lang="en-CA" sz="5900" dirty="0"/>
              <a:t>Cognitive capacity and potential. Critical thinking and problem solving</a:t>
            </a:r>
          </a:p>
          <a:p>
            <a:pPr marL="0" indent="0">
              <a:buNone/>
            </a:pPr>
            <a:endParaRPr lang="en-CA" sz="5900" dirty="0"/>
          </a:p>
          <a:p>
            <a:r>
              <a:rPr lang="en-US" sz="5900" dirty="0"/>
              <a:t>Developed by taking in and interpreting our environment - fact and feelings.</a:t>
            </a:r>
          </a:p>
          <a:p>
            <a:endParaRPr lang="en-CA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75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Mental Perspective</a:t>
            </a:r>
          </a:p>
        </p:txBody>
      </p:sp>
      <p:sp>
        <p:nvSpPr>
          <p:cNvPr id="11267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/>
              <a:t>One aspect is looking  at different learning styles</a:t>
            </a:r>
          </a:p>
          <a:p>
            <a:pPr marL="0" indent="0" eaLnBrk="1" hangingPunct="1">
              <a:buNone/>
            </a:pPr>
            <a:r>
              <a:rPr lang="en-US" sz="2400" dirty="0"/>
              <a:t>                   Fleming VARK Model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1	Visual 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2    Auditory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3   Reading/writing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/>
              <a:t>	4    Kinesthetic or tactile learners</a:t>
            </a:r>
          </a:p>
        </p:txBody>
      </p:sp>
    </p:spTree>
    <p:extLst>
      <p:ext uri="{BB962C8B-B14F-4D97-AF65-F5344CB8AC3E}">
        <p14:creationId xmlns:p14="http://schemas.microsoft.com/office/powerpoint/2010/main" val="1264895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Emotional self</a:t>
            </a:r>
            <a:br>
              <a:rPr lang="en-US" dirty="0"/>
            </a:b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4288763"/>
          </a:xfrm>
        </p:spPr>
        <p:txBody>
          <a:bodyPr>
            <a:normAutofit/>
          </a:bodyPr>
          <a:lstStyle/>
          <a:p>
            <a:pPr eaLnBrk="1" hangingPunct="1"/>
            <a:r>
              <a:rPr lang="en-CA" sz="3000" b="1" dirty="0"/>
              <a:t>Emotional dimension 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sz="2800" dirty="0"/>
              <a:t>Awareness of responses, feelings, reactions and potential for building </a:t>
            </a:r>
            <a:r>
              <a:rPr lang="en-US" sz="2800" dirty="0"/>
              <a:t>meaningful relationships.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Developed by emotionally giving to and receiving from others and establishing  supportive networks.</a:t>
            </a:r>
          </a:p>
          <a:p>
            <a:pPr eaLnBrk="1" hangingPunct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2480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/>
              <a:t>Physical Self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/>
              <a:t>Physical dimension</a:t>
            </a:r>
            <a:r>
              <a:rPr lang="en-CA" sz="2400" dirty="0"/>
              <a:t> 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sz="2800" dirty="0"/>
              <a:t>Awareness of personal and general physiology, body image and physical potential.</a:t>
            </a:r>
            <a:r>
              <a:rPr lang="en-US" sz="2800" dirty="0"/>
              <a:t>  Developed by adequate nutrition, exercise, rest and stress management.</a:t>
            </a:r>
          </a:p>
        </p:txBody>
      </p:sp>
    </p:spTree>
    <p:extLst>
      <p:ext uri="{BB962C8B-B14F-4D97-AF65-F5344CB8AC3E}">
        <p14:creationId xmlns:p14="http://schemas.microsoft.com/office/powerpoint/2010/main" val="1803171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/>
              <a:t>Spiritual Self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z="2800" b="1" dirty="0"/>
              <a:t>Spiritual dimension </a:t>
            </a:r>
          </a:p>
          <a:p>
            <a:pPr eaLnBrk="1" hangingPunct="1"/>
            <a:endParaRPr lang="en-CA" dirty="0"/>
          </a:p>
          <a:p>
            <a:pPr eaLnBrk="1" hangingPunct="1"/>
            <a:r>
              <a:rPr lang="en-CA" sz="2800" dirty="0"/>
              <a:t>Awareness of meaning, potential for moral courage, and contribution to society, </a:t>
            </a:r>
            <a:r>
              <a:rPr lang="en-US" sz="2800" dirty="0"/>
              <a:t>vitality and personal energy. Developed by reading, meditation, prayer, and spending time with nature.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352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health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Family traditions</a:t>
            </a:r>
          </a:p>
          <a:p>
            <a:r>
              <a:rPr lang="en-US" sz="3200" dirty="0"/>
              <a:t>Cultural traditions</a:t>
            </a:r>
          </a:p>
          <a:p>
            <a:r>
              <a:rPr lang="en-US" sz="3200" dirty="0"/>
              <a:t>Current traditions</a:t>
            </a:r>
          </a:p>
          <a:p>
            <a:pPr marL="68580" indent="0">
              <a:buNone/>
            </a:pPr>
            <a:r>
              <a:rPr lang="en-US" sz="3200" dirty="0"/>
              <a:t>Table group exercise in small groups</a:t>
            </a:r>
          </a:p>
          <a:p>
            <a:pPr marL="68580" indent="0">
              <a:buNone/>
            </a:pPr>
            <a:r>
              <a:rPr lang="en-US" sz="32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878955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</TotalTime>
  <Words>678</Words>
  <Application>Microsoft Office PowerPoint</Application>
  <PresentationFormat>On-screen Show (4:3)</PresentationFormat>
  <Paragraphs>127</Paragraphs>
  <Slides>22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Document</vt:lpstr>
      <vt:lpstr>PowerPoint Presentation</vt:lpstr>
      <vt:lpstr>Wholistic Health Wheel</vt:lpstr>
      <vt:lpstr>Wholistic health </vt:lpstr>
      <vt:lpstr>Wholistic Health </vt:lpstr>
      <vt:lpstr>                               Wholistic Health Wheel</vt:lpstr>
      <vt:lpstr> The Mystery of the Medicine Wheel</vt:lpstr>
      <vt:lpstr>The Second Theory</vt:lpstr>
      <vt:lpstr>Archeologists and the Medicine Wheel</vt:lpstr>
      <vt:lpstr>Greek Medicine Wheel  Many traditional healing systems have some type of medicine wheel teaching</vt:lpstr>
      <vt:lpstr>PowerPoint Presentation</vt:lpstr>
      <vt:lpstr>African Medicine Wheel of the Dagara </vt:lpstr>
      <vt:lpstr>PowerPoint Presentation</vt:lpstr>
      <vt:lpstr>Tibetan Wheel of Life  http://www.webpages.uidaho.edu/~rfrey/116bhavacakra-large.htm</vt:lpstr>
      <vt:lpstr>Concepts of the Wholistic Health Wheel in  Psychiatric Nursing    (based on the Medicine Wheel)</vt:lpstr>
      <vt:lpstr>Wholistic Health</vt:lpstr>
      <vt:lpstr> Four Dimensions of Wholistic Health   Requires us to examine:      The 4 dimensions       </vt:lpstr>
      <vt:lpstr>Mental Self</vt:lpstr>
      <vt:lpstr>Mental Perspective</vt:lpstr>
      <vt:lpstr>Emotional self </vt:lpstr>
      <vt:lpstr>Physical Self</vt:lpstr>
      <vt:lpstr>Spiritual Self</vt:lpstr>
      <vt:lpstr>Traditional health practices</vt:lpstr>
    </vt:vector>
  </TitlesOfParts>
  <Company>SIAST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Wholistic Health Wheel</dc:title>
  <dc:creator>Palliser Template</dc:creator>
  <cp:lastModifiedBy>Jenny Lam</cp:lastModifiedBy>
  <cp:revision>55</cp:revision>
  <dcterms:created xsi:type="dcterms:W3CDTF">2013-10-09T17:31:07Z</dcterms:created>
  <dcterms:modified xsi:type="dcterms:W3CDTF">2018-11-20T18:06:12Z</dcterms:modified>
</cp:coreProperties>
</file>